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Raleway Medium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1188A9-CCFF-499B-975E-605BF2582C0F}">
  <a:tblStyle styleId="{531188A9-CCFF-499B-975E-605BF2582C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Raleway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Medium-italic.fntdata"/><Relationship Id="rId50" Type="http://schemas.openxmlformats.org/officeDocument/2006/relationships/font" Target="fonts/RalewayMedium-bold.fntdata"/><Relationship Id="rId52" Type="http://schemas.openxmlformats.org/officeDocument/2006/relationships/font" Target="fonts/Raleway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b8e6539f4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b8e6539f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ba20d6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ba20d6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b8e6539f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b8e6539f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b8e6539f4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b8e6539f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ba20d653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ba20d653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baabdb7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baabdb7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baabdb75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baabdb75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baabdb75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baabdb75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b8e6539f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b8e6539f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bb3f269e8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bb3f269e8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b8e6539f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b8e6539f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bb3f269e8_9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bb3f269e8_9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bc31e93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bc31e93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bb3f269e8_9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bb3f269e8_9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bc31e93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bc31e93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bc31e931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bc31e931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b8e6539f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b8e6539f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bc31e931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bc31e931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bc31e931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bc31e931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bc31e931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bc31e931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bc31e931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bc31e931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bb3f269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bb3f269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c31e92cb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bc31e92c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bb3f269e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bb3f269e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a69e0ad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a69e0ad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bb8b9949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bb8b9949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bb8b994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bb8b994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bb3f269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bb3f269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a69e0ad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a69e0ad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a69e0ad6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a69e0ad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bb3f269e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bb3f269e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a69e0ad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a69e0ad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b8e6539f4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b8e6539f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ni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3.jpg"/><Relationship Id="rId11" Type="http://schemas.openxmlformats.org/officeDocument/2006/relationships/image" Target="../media/image20.jpg"/><Relationship Id="rId10" Type="http://schemas.openxmlformats.org/officeDocument/2006/relationships/image" Target="../media/image11.jpg"/><Relationship Id="rId12" Type="http://schemas.openxmlformats.org/officeDocument/2006/relationships/image" Target="../media/image12.jpg"/><Relationship Id="rId9" Type="http://schemas.openxmlformats.org/officeDocument/2006/relationships/image" Target="../media/image9.jpg"/><Relationship Id="rId5" Type="http://schemas.openxmlformats.org/officeDocument/2006/relationships/image" Target="../media/image4.jpg"/><Relationship Id="rId6" Type="http://schemas.openxmlformats.org/officeDocument/2006/relationships/image" Target="../media/image7.jpg"/><Relationship Id="rId7" Type="http://schemas.openxmlformats.org/officeDocument/2006/relationships/image" Target="../media/image10.jpg"/><Relationship Id="rId8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10" Type="http://schemas.openxmlformats.org/officeDocument/2006/relationships/image" Target="../media/image20.jpg"/><Relationship Id="rId9" Type="http://schemas.openxmlformats.org/officeDocument/2006/relationships/image" Target="../media/image7.jpg"/><Relationship Id="rId5" Type="http://schemas.openxmlformats.org/officeDocument/2006/relationships/image" Target="../media/image32.png"/><Relationship Id="rId6" Type="http://schemas.openxmlformats.org/officeDocument/2006/relationships/image" Target="../media/image24.png"/><Relationship Id="rId7" Type="http://schemas.openxmlformats.org/officeDocument/2006/relationships/image" Target="../media/image3.jpg"/><Relationship Id="rId8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46.png"/><Relationship Id="rId8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0" Type="http://schemas.openxmlformats.org/officeDocument/2006/relationships/image" Target="../media/image7.jpg"/><Relationship Id="rId9" Type="http://schemas.openxmlformats.org/officeDocument/2006/relationships/image" Target="../media/image3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23.png"/><Relationship Id="rId8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10" Type="http://schemas.openxmlformats.org/officeDocument/2006/relationships/image" Target="../media/image11.jpg"/><Relationship Id="rId9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5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894025" y="77127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IMDb vs Twitter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2404025"/>
            <a:ext cx="6331500" cy="21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Grupo 9: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Daniela Meléndez</a:t>
            </a:r>
            <a:r>
              <a:rPr lang="es-419"/>
              <a:t>, </a:t>
            </a:r>
            <a:r>
              <a:rPr lang="es-419"/>
              <a:t>Tomás  Bedac</a:t>
            </a:r>
            <a:r>
              <a:rPr lang="es-419"/>
              <a:t>, </a:t>
            </a:r>
            <a:r>
              <a:rPr lang="es-419"/>
              <a:t>Rafael Montero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700" y="669075"/>
            <a:ext cx="2197292" cy="12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075" y="828050"/>
            <a:ext cx="963451" cy="7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3310825" y="1776588"/>
            <a:ext cx="449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Laboratorio de Datos - 1° Cuatrimestre 2022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" name="Google Shape;77;p13"/>
          <p:cNvCxnSpPr>
            <a:stCxn id="76" idx="1"/>
          </p:cNvCxnSpPr>
          <p:nvPr/>
        </p:nvCxnSpPr>
        <p:spPr>
          <a:xfrm rot="10800000">
            <a:off x="2465125" y="2007438"/>
            <a:ext cx="845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8" name="Google Shape;78;p13"/>
          <p:cNvCxnSpPr/>
          <p:nvPr/>
        </p:nvCxnSpPr>
        <p:spPr>
          <a:xfrm rot="10800000">
            <a:off x="7801225" y="2007438"/>
            <a:ext cx="845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265500" y="15615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películas?</a:t>
            </a:r>
            <a:endParaRPr/>
          </a:p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Q</a:t>
            </a:r>
            <a:r>
              <a:rPr lang="es-419"/>
              <a:t>uiero que haya gente tuiteando acerca de la película.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Quiero la mayor cantidad de reviews posibles para entrenar al modelo.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Sé que en IMDb existe una lista del top 100 de películas más populares actualmente.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2"/>
          <p:cNvGrpSpPr/>
          <p:nvPr/>
        </p:nvGrpSpPr>
        <p:grpSpPr>
          <a:xfrm>
            <a:off x="6341003" y="3336212"/>
            <a:ext cx="3328693" cy="1934876"/>
            <a:chOff x="6341003" y="3336212"/>
            <a:chExt cx="3328693" cy="1934876"/>
          </a:xfrm>
        </p:grpSpPr>
        <p:pic>
          <p:nvPicPr>
            <p:cNvPr id="131" name="Google Shape;131;p22"/>
            <p:cNvPicPr preferRelativeResize="0"/>
            <p:nvPr/>
          </p:nvPicPr>
          <p:blipFill rotWithShape="1">
            <a:blip r:embed="rId3">
              <a:alphaModFix/>
            </a:blip>
            <a:srcRect b="49438" l="25665" r="40639" t="22918"/>
            <a:stretch/>
          </p:blipFill>
          <p:spPr>
            <a:xfrm rot="-558060">
              <a:off x="6437325" y="3580125"/>
              <a:ext cx="3136049" cy="1447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30752">
              <a:off x="7856448" y="3392008"/>
              <a:ext cx="344214" cy="3442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65500" y="15615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películas?</a:t>
            </a:r>
            <a:endParaRPr/>
          </a:p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939500" y="370975"/>
            <a:ext cx="3837000" cy="20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Elegimos</a:t>
            </a:r>
            <a:r>
              <a:rPr lang="es-419"/>
              <a:t> las 10 </a:t>
            </a:r>
            <a:r>
              <a:rPr lang="es-419"/>
              <a:t>películas </a:t>
            </a:r>
            <a:r>
              <a:rPr lang="es-419" u="sng"/>
              <a:t>más recientes</a:t>
            </a:r>
            <a:r>
              <a:rPr lang="es-419"/>
              <a:t>  con </a:t>
            </a:r>
            <a:r>
              <a:rPr lang="es-419" u="sng"/>
              <a:t>más de 100 mil votos</a:t>
            </a:r>
            <a:r>
              <a:rPr lang="es-419"/>
              <a:t> en IMDb.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Son éstas: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9960">
            <a:off x="7880933" y="1610714"/>
            <a:ext cx="1305115" cy="193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59">
            <a:off x="6880116" y="1545210"/>
            <a:ext cx="1327014" cy="193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00038">
            <a:off x="4098370" y="1692276"/>
            <a:ext cx="1327007" cy="192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0040">
            <a:off x="4948005" y="1535190"/>
            <a:ext cx="1305111" cy="193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6">
            <a:off x="5982981" y="1568162"/>
            <a:ext cx="1305112" cy="193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8">
            <a:alphaModFix/>
          </a:blip>
          <a:srcRect b="29" l="0" r="0" t="39"/>
          <a:stretch/>
        </p:blipFill>
        <p:spPr>
          <a:xfrm rot="1799958">
            <a:off x="7762993" y="3334703"/>
            <a:ext cx="1305113" cy="193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9">
            <a:alphaModFix/>
          </a:blip>
          <a:srcRect b="826" l="0" r="0" t="826"/>
          <a:stretch/>
        </p:blipFill>
        <p:spPr>
          <a:xfrm rot="899958">
            <a:off x="6880114" y="3141307"/>
            <a:ext cx="1327014" cy="193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10">
            <a:alphaModFix/>
          </a:blip>
          <a:srcRect b="1124" l="0" r="0" t="1114"/>
          <a:stretch/>
        </p:blipFill>
        <p:spPr>
          <a:xfrm rot="-1800033">
            <a:off x="4243493" y="3229404"/>
            <a:ext cx="1327008" cy="192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11">
            <a:alphaModFix/>
          </a:blip>
          <a:srcRect b="0" l="9" r="19" t="0"/>
          <a:stretch/>
        </p:blipFill>
        <p:spPr>
          <a:xfrm rot="-900034">
            <a:off x="5024203" y="3148519"/>
            <a:ext cx="1305109" cy="193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46">
            <a:off x="5905438" y="2944275"/>
            <a:ext cx="1305112" cy="1934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3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2" type="body"/>
          </p:nvPr>
        </p:nvSpPr>
        <p:spPr>
          <a:xfrm>
            <a:off x="2482325" y="1200890"/>
            <a:ext cx="3071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Usamos la librería de Tweepy para poder acceder a la API de Twitter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2482325" y="554413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Para Twitter:</a:t>
            </a:r>
            <a:endParaRPr/>
          </a:p>
        </p:txBody>
      </p:sp>
      <p:sp>
        <p:nvSpPr>
          <p:cNvPr id="155" name="Google Shape;155;p24"/>
          <p:cNvSpPr txBox="1"/>
          <p:nvPr>
            <p:ph type="title"/>
          </p:nvPr>
        </p:nvSpPr>
        <p:spPr>
          <a:xfrm>
            <a:off x="5646725" y="527838"/>
            <a:ext cx="3071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/>
              <a:t>Para IMDb</a:t>
            </a:r>
            <a:r>
              <a:rPr lang="es-419"/>
              <a:t>: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5646775" y="1367238"/>
            <a:ext cx="3071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700"/>
              <a:t>API de IMDb?</a:t>
            </a:r>
            <a:endParaRPr sz="1700"/>
          </a:p>
        </p:txBody>
      </p:sp>
      <p:grpSp>
        <p:nvGrpSpPr>
          <p:cNvPr id="157" name="Google Shape;157;p24"/>
          <p:cNvGrpSpPr/>
          <p:nvPr/>
        </p:nvGrpSpPr>
        <p:grpSpPr>
          <a:xfrm>
            <a:off x="5780863" y="2863708"/>
            <a:ext cx="2803124" cy="1751949"/>
            <a:chOff x="2521925" y="2646300"/>
            <a:chExt cx="2949725" cy="1843575"/>
          </a:xfrm>
        </p:grpSpPr>
        <p:pic>
          <p:nvPicPr>
            <p:cNvPr id="158" name="Google Shape;158;p24"/>
            <p:cNvPicPr preferRelativeResize="0"/>
            <p:nvPr/>
          </p:nvPicPr>
          <p:blipFill rotWithShape="1">
            <a:blip r:embed="rId3">
              <a:alphaModFix/>
            </a:blip>
            <a:srcRect b="9589" l="1632" r="57650" t="18093"/>
            <a:stretch/>
          </p:blipFill>
          <p:spPr>
            <a:xfrm>
              <a:off x="4297300" y="3093099"/>
              <a:ext cx="1174350" cy="1086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4"/>
            <p:cNvPicPr preferRelativeResize="0"/>
            <p:nvPr/>
          </p:nvPicPr>
          <p:blipFill rotWithShape="1">
            <a:blip r:embed="rId4">
              <a:alphaModFix/>
            </a:blip>
            <a:srcRect b="0" l="0" r="42286" t="0"/>
            <a:stretch/>
          </p:blipFill>
          <p:spPr>
            <a:xfrm>
              <a:off x="2521925" y="2646300"/>
              <a:ext cx="1702400" cy="1843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5646725" y="2206638"/>
            <a:ext cx="30714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Usamos Selenium que permite simular un navegador para hacer </a:t>
            </a:r>
            <a:r>
              <a:rPr lang="es-419"/>
              <a:t>scraping</a:t>
            </a:r>
            <a:r>
              <a:rPr lang="es-419"/>
              <a:t> en la página web.</a:t>
            </a: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6409925" y="1168788"/>
            <a:ext cx="1545000" cy="811500"/>
          </a:xfrm>
          <a:prstGeom prst="mathMultiply">
            <a:avLst>
              <a:gd fmla="val 18465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2925" y="1253544"/>
            <a:ext cx="528574" cy="52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6">
            <a:alphaModFix/>
          </a:blip>
          <a:srcRect b="79994" l="11903" r="12806" t="0"/>
          <a:stretch/>
        </p:blipFill>
        <p:spPr>
          <a:xfrm>
            <a:off x="2062925" y="1847401"/>
            <a:ext cx="3356401" cy="120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6">
            <a:alphaModFix/>
          </a:blip>
          <a:srcRect b="58723" l="0" r="0" t="19374"/>
          <a:stretch/>
        </p:blipFill>
        <p:spPr>
          <a:xfrm>
            <a:off x="2062925" y="3162138"/>
            <a:ext cx="3321725" cy="9862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28575">
              <a:srgbClr val="000000">
                <a:alpha val="35000"/>
              </a:srgbClr>
            </a:outerShdw>
          </a:effectLst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6">
            <a:alphaModFix/>
          </a:blip>
          <a:srcRect b="20561" l="0" r="0" t="40650"/>
          <a:stretch/>
        </p:blipFill>
        <p:spPr>
          <a:xfrm>
            <a:off x="2241125" y="3121525"/>
            <a:ext cx="3000000" cy="1577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28575">
              <a:srgbClr val="000000">
                <a:alpha val="35000"/>
              </a:srgbClr>
            </a:outerShdw>
          </a:effectLst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6">
            <a:alphaModFix/>
          </a:blip>
          <a:srcRect b="0" l="0" r="0" t="80355"/>
          <a:stretch/>
        </p:blipFill>
        <p:spPr>
          <a:xfrm>
            <a:off x="1980300" y="3246575"/>
            <a:ext cx="3703274" cy="98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28575">
              <a:srgbClr val="000000">
                <a:alpha val="35000"/>
              </a:srgbClr>
            </a:outerShdw>
          </a:effectLst>
        </p:spPr>
      </p:pic>
      <p:pic>
        <p:nvPicPr>
          <p:cNvPr id="167" name="Google Shape;16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81223">
            <a:off x="756053" y="3161488"/>
            <a:ext cx="1156371" cy="1156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2435826" y="4254250"/>
            <a:ext cx="28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500">
                <a:solidFill>
                  <a:srgbClr val="D31818"/>
                </a:solidFill>
                <a:latin typeface="Lato"/>
                <a:ea typeface="Lato"/>
                <a:cs typeface="Lato"/>
                <a:sym typeface="Lato"/>
              </a:rPr>
              <a:t>+100 caracteres y sin ↵ enters </a:t>
            </a:r>
            <a:endParaRPr b="1" i="1" sz="1500">
              <a:solidFill>
                <a:srgbClr val="D3181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625350" y="654000"/>
            <a:ext cx="75300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❏"/>
            </a:pPr>
            <a:r>
              <a:rPr lang="es-419"/>
              <a:t>Análisis</a:t>
            </a:r>
            <a:r>
              <a:rPr lang="es-419"/>
              <a:t> de sentimientos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>
            <a:off x="613125" y="2486600"/>
            <a:ext cx="7857300" cy="225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why not?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9500" y="1846800"/>
            <a:ext cx="29127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✓ </a:t>
            </a:r>
            <a:r>
              <a:rPr lang="es-419"/>
              <a:t>Tenemos muchos textos con opiniones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943" y="1102847"/>
            <a:ext cx="974688" cy="9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4367531" y="1239500"/>
            <a:ext cx="2158500" cy="755700"/>
          </a:xfrm>
          <a:prstGeom prst="rightArrow">
            <a:avLst>
              <a:gd fmla="val 50000" name="adj1"/>
              <a:gd fmla="val 636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b="1" lang="es-419" sz="1600">
                <a:solidFill>
                  <a:schemeClr val="lt1"/>
                </a:solidFill>
              </a:rPr>
              <a:t>Pysentimiento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183" name="Google Shape;183;p26"/>
          <p:cNvGrpSpPr/>
          <p:nvPr/>
        </p:nvGrpSpPr>
        <p:grpSpPr>
          <a:xfrm>
            <a:off x="6657956" y="1234697"/>
            <a:ext cx="2083500" cy="1031400"/>
            <a:chOff x="6843550" y="1234697"/>
            <a:chExt cx="2083500" cy="1031400"/>
          </a:xfrm>
        </p:grpSpPr>
        <p:sp>
          <p:nvSpPr>
            <p:cNvPr id="184" name="Google Shape;184;p26"/>
            <p:cNvSpPr/>
            <p:nvPr/>
          </p:nvSpPr>
          <p:spPr>
            <a:xfrm>
              <a:off x="6843550" y="1253566"/>
              <a:ext cx="2083500" cy="755700"/>
            </a:xfrm>
            <a:prstGeom prst="bracePair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 txBox="1"/>
            <p:nvPr/>
          </p:nvSpPr>
          <p:spPr>
            <a:xfrm>
              <a:off x="6895909" y="1234697"/>
              <a:ext cx="19902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>
                  <a:latin typeface="Lato"/>
                  <a:ea typeface="Lato"/>
                  <a:cs typeface="Lato"/>
                  <a:sym typeface="Lato"/>
                </a:rPr>
                <a:t>{</a:t>
              </a:r>
              <a:r>
                <a:rPr b="1" lang="es-419" sz="1100">
                  <a:latin typeface="Lato"/>
                  <a:ea typeface="Lato"/>
                  <a:cs typeface="Lato"/>
                  <a:sym typeface="Lato"/>
                </a:rPr>
                <a:t>'joy'</a:t>
              </a:r>
              <a:r>
                <a:rPr lang="es-419" sz="1000">
                  <a:latin typeface="Lato"/>
                  <a:ea typeface="Lato"/>
                  <a:cs typeface="Lato"/>
                  <a:sym typeface="Lato"/>
                </a:rPr>
                <a:t>: 0.579, </a:t>
              </a:r>
              <a:r>
                <a:rPr lang="es-419" sz="1000">
                  <a:latin typeface="Lato"/>
                  <a:ea typeface="Lato"/>
                  <a:cs typeface="Lato"/>
                  <a:sym typeface="Lato"/>
                </a:rPr>
                <a:t>'disgust'</a:t>
              </a:r>
              <a:r>
                <a:rPr lang="es-419" sz="1000">
                  <a:latin typeface="Lato"/>
                  <a:ea typeface="Lato"/>
                  <a:cs typeface="Lato"/>
                  <a:sym typeface="Lato"/>
                </a:rPr>
                <a:t>: 0.001, 'sadness': 0.003, 'anger': 0.003, 'surprise': 0.006, '</a:t>
              </a:r>
              <a:r>
                <a:rPr lang="es-419" sz="1000">
                  <a:latin typeface="Lato"/>
                  <a:ea typeface="Lato"/>
                  <a:cs typeface="Lato"/>
                  <a:sym typeface="Lato"/>
                </a:rPr>
                <a:t>others</a:t>
              </a:r>
              <a:r>
                <a:rPr lang="es-419" sz="1000">
                  <a:latin typeface="Lato"/>
                  <a:ea typeface="Lato"/>
                  <a:cs typeface="Lato"/>
                  <a:sym typeface="Lato"/>
                </a:rPr>
                <a:t>': 0.398, 'fear': 0.005}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6" name="Google Shape;186;p26"/>
          <p:cNvSpPr txBox="1"/>
          <p:nvPr/>
        </p:nvSpPr>
        <p:spPr>
          <a:xfrm>
            <a:off x="2980393" y="785447"/>
            <a:ext cx="54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s-419" sz="3200"/>
              <a:t>😄</a:t>
            </a:r>
            <a:endParaRPr b="1" sz="3100"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817" y="2812724"/>
            <a:ext cx="1666900" cy="166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6"/>
          <p:cNvGrpSpPr/>
          <p:nvPr/>
        </p:nvGrpSpPr>
        <p:grpSpPr>
          <a:xfrm>
            <a:off x="997117" y="2621299"/>
            <a:ext cx="1802630" cy="869600"/>
            <a:chOff x="997117" y="2621299"/>
            <a:chExt cx="1802630" cy="869600"/>
          </a:xfrm>
        </p:grpSpPr>
        <p:grpSp>
          <p:nvGrpSpPr>
            <p:cNvPr id="189" name="Google Shape;189;p26"/>
            <p:cNvGrpSpPr/>
            <p:nvPr/>
          </p:nvGrpSpPr>
          <p:grpSpPr>
            <a:xfrm>
              <a:off x="1883022" y="2621299"/>
              <a:ext cx="916725" cy="869600"/>
              <a:chOff x="1609004" y="2621299"/>
              <a:chExt cx="916725" cy="869600"/>
            </a:xfrm>
          </p:grpSpPr>
          <p:pic>
            <p:nvPicPr>
              <p:cNvPr id="190" name="Google Shape;190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772704" y="2621299"/>
                <a:ext cx="625125" cy="6251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91" name="Google Shape;191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900604" y="2865774"/>
                <a:ext cx="625125" cy="6251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92" name="Google Shape;192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609004" y="2796874"/>
                <a:ext cx="625125" cy="6251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193" name="Google Shape;193;p26"/>
            <p:cNvSpPr txBox="1"/>
            <p:nvPr/>
          </p:nvSpPr>
          <p:spPr>
            <a:xfrm>
              <a:off x="997117" y="2904125"/>
              <a:ext cx="764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s-419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Tweets</a:t>
              </a:r>
              <a:endParaRPr b="1" i="1" sz="17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94" name="Google Shape;194;p26"/>
          <p:cNvGrpSpPr/>
          <p:nvPr/>
        </p:nvGrpSpPr>
        <p:grpSpPr>
          <a:xfrm>
            <a:off x="634117" y="3723573"/>
            <a:ext cx="2165630" cy="869600"/>
            <a:chOff x="634117" y="3723573"/>
            <a:chExt cx="2165630" cy="869600"/>
          </a:xfrm>
        </p:grpSpPr>
        <p:grpSp>
          <p:nvGrpSpPr>
            <p:cNvPr id="195" name="Google Shape;195;p26"/>
            <p:cNvGrpSpPr/>
            <p:nvPr/>
          </p:nvGrpSpPr>
          <p:grpSpPr>
            <a:xfrm>
              <a:off x="1883022" y="3723573"/>
              <a:ext cx="916725" cy="869600"/>
              <a:chOff x="1609004" y="2621299"/>
              <a:chExt cx="916725" cy="869600"/>
            </a:xfrm>
          </p:grpSpPr>
          <p:pic>
            <p:nvPicPr>
              <p:cNvPr id="196" name="Google Shape;196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772704" y="2621299"/>
                <a:ext cx="625125" cy="6251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97" name="Google Shape;197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00604" y="2865774"/>
                <a:ext cx="625125" cy="6251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98" name="Google Shape;198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09004" y="2796874"/>
                <a:ext cx="625125" cy="6251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199" name="Google Shape;199;p26"/>
            <p:cNvSpPr txBox="1"/>
            <p:nvPr/>
          </p:nvSpPr>
          <p:spPr>
            <a:xfrm>
              <a:off x="634117" y="3835124"/>
              <a:ext cx="1127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s-419" sz="15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Reviews de IMDb</a:t>
              </a:r>
              <a:endParaRPr b="1" i="1" sz="17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00" name="Google Shape;200;p26"/>
          <p:cNvSpPr/>
          <p:nvPr/>
        </p:nvSpPr>
        <p:spPr>
          <a:xfrm>
            <a:off x="4275592" y="3197250"/>
            <a:ext cx="2158500" cy="755700"/>
          </a:xfrm>
          <a:prstGeom prst="rightArrow">
            <a:avLst>
              <a:gd fmla="val 50000" name="adj1"/>
              <a:gd fmla="val 636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</a:t>
            </a:r>
            <a:r>
              <a:rPr b="1" lang="es-419" sz="1600">
                <a:solidFill>
                  <a:schemeClr val="lt1"/>
                </a:solidFill>
              </a:rPr>
              <a:t>Pysentimiento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2429469" y="3367350"/>
            <a:ext cx="166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x cada película</a:t>
            </a:r>
            <a:endParaRPr b="1" i="1"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6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3572" l="3549" r="0" t="8654"/>
          <a:stretch/>
        </p:blipFill>
        <p:spPr>
          <a:xfrm>
            <a:off x="793250" y="582895"/>
            <a:ext cx="7846824" cy="39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328017" y="4384336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Top Gun: Maverick</a:t>
            </a:r>
            <a:endParaRPr/>
          </a:p>
        </p:txBody>
      </p:sp>
      <p:sp>
        <p:nvSpPr>
          <p:cNvPr id="208" name="Google Shape;208;p27"/>
          <p:cNvSpPr txBox="1"/>
          <p:nvPr>
            <p:ph idx="4294967295" type="title"/>
          </p:nvPr>
        </p:nvSpPr>
        <p:spPr>
          <a:xfrm>
            <a:off x="634800" y="832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Comparación de emociones: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993350" y="2653450"/>
            <a:ext cx="20841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Porcentajes de textos</a:t>
            </a:r>
            <a:endParaRPr/>
          </a:p>
        </p:txBody>
      </p:sp>
      <p:cxnSp>
        <p:nvCxnSpPr>
          <p:cNvPr id="210" name="Google Shape;210;p27"/>
          <p:cNvCxnSpPr/>
          <p:nvPr/>
        </p:nvCxnSpPr>
        <p:spPr>
          <a:xfrm>
            <a:off x="3132248" y="2713675"/>
            <a:ext cx="180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1" name="Google Shape;211;p27"/>
          <p:cNvGrpSpPr/>
          <p:nvPr/>
        </p:nvGrpSpPr>
        <p:grpSpPr>
          <a:xfrm>
            <a:off x="755899" y="855826"/>
            <a:ext cx="4338752" cy="3360502"/>
            <a:chOff x="755899" y="855826"/>
            <a:chExt cx="4338752" cy="3360502"/>
          </a:xfrm>
        </p:grpSpPr>
        <p:sp>
          <p:nvSpPr>
            <p:cNvPr id="212" name="Google Shape;212;p27"/>
            <p:cNvSpPr/>
            <p:nvPr/>
          </p:nvSpPr>
          <p:spPr>
            <a:xfrm>
              <a:off x="1627049" y="855826"/>
              <a:ext cx="223500" cy="223500"/>
            </a:xfrm>
            <a:prstGeom prst="ellipse">
              <a:avLst/>
            </a:prstGeom>
            <a:noFill/>
            <a:ln cap="flat" cmpd="sng" w="28575">
              <a:solidFill>
                <a:srgbClr val="D3181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1818"/>
                </a:solidFill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755899" y="2401627"/>
              <a:ext cx="223500" cy="223500"/>
            </a:xfrm>
            <a:prstGeom prst="ellipse">
              <a:avLst/>
            </a:prstGeom>
            <a:noFill/>
            <a:ln cap="flat" cmpd="sng" w="28575">
              <a:solidFill>
                <a:srgbClr val="D3181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1818"/>
                </a:solidFill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4871151" y="2401627"/>
              <a:ext cx="223500" cy="223500"/>
            </a:xfrm>
            <a:prstGeom prst="ellipse">
              <a:avLst/>
            </a:prstGeom>
            <a:noFill/>
            <a:ln cap="flat" cmpd="sng" w="28575">
              <a:solidFill>
                <a:srgbClr val="D3181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1818"/>
                </a:solidFill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1850549" y="3992829"/>
              <a:ext cx="223500" cy="223500"/>
            </a:xfrm>
            <a:prstGeom prst="ellipse">
              <a:avLst/>
            </a:prstGeom>
            <a:noFill/>
            <a:ln cap="flat" cmpd="sng" w="28575">
              <a:solidFill>
                <a:srgbClr val="D3181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1818"/>
                </a:solidFill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3998424" y="855827"/>
              <a:ext cx="223500" cy="223500"/>
            </a:xfrm>
            <a:prstGeom prst="ellipse">
              <a:avLst/>
            </a:prstGeom>
            <a:noFill/>
            <a:ln cap="flat" cmpd="sng" w="28575">
              <a:solidFill>
                <a:srgbClr val="D3181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1818"/>
                </a:solidFill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3998424" y="3992829"/>
              <a:ext cx="223500" cy="223500"/>
            </a:xfrm>
            <a:prstGeom prst="ellipse">
              <a:avLst/>
            </a:prstGeom>
            <a:noFill/>
            <a:ln cap="flat" cmpd="sng" w="28575">
              <a:solidFill>
                <a:srgbClr val="D3181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1818"/>
                </a:solidFill>
              </a:endParaRPr>
            </a:p>
          </p:txBody>
        </p:sp>
      </p:grp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118150" y="1249050"/>
            <a:ext cx="1397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-419" sz="1055">
                <a:solidFill>
                  <a:srgbClr val="D31818"/>
                </a:solidFill>
              </a:rPr>
              <a:t>Emociones que puede tener el texto</a:t>
            </a:r>
            <a:endParaRPr sz="1055">
              <a:solidFill>
                <a:srgbClr val="D3181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10344" l="3571" r="41317" t="13144"/>
          <a:stretch/>
        </p:blipFill>
        <p:spPr>
          <a:xfrm>
            <a:off x="1628106" y="722811"/>
            <a:ext cx="2669750" cy="20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4">
            <a:alphaModFix/>
          </a:blip>
          <a:srcRect b="9746" l="3614" r="41279" t="12656"/>
          <a:stretch/>
        </p:blipFill>
        <p:spPr>
          <a:xfrm>
            <a:off x="1706856" y="2991475"/>
            <a:ext cx="2591001" cy="20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5">
            <a:alphaModFix/>
          </a:blip>
          <a:srcRect b="8737" l="2511" r="40006" t="11466"/>
          <a:stretch/>
        </p:blipFill>
        <p:spPr>
          <a:xfrm>
            <a:off x="6121675" y="722811"/>
            <a:ext cx="2669750" cy="20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6">
            <a:alphaModFix/>
          </a:blip>
          <a:srcRect b="9729" l="3318" r="40915" t="11740"/>
          <a:stretch/>
        </p:blipFill>
        <p:spPr>
          <a:xfrm>
            <a:off x="6200425" y="2991475"/>
            <a:ext cx="2591001" cy="203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>
            <p:ph type="title"/>
          </p:nvPr>
        </p:nvSpPr>
        <p:spPr>
          <a:xfrm>
            <a:off x="634800" y="83200"/>
            <a:ext cx="85206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Algunas c</a:t>
            </a:r>
            <a:r>
              <a:rPr lang="es-419"/>
              <a:t>oinciden en forma: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232" y="938375"/>
            <a:ext cx="1120671" cy="163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 rotWithShape="1">
          <a:blip r:embed="rId8">
            <a:alphaModFix/>
          </a:blip>
          <a:srcRect b="826" l="0" r="0" t="826"/>
          <a:stretch/>
        </p:blipFill>
        <p:spPr>
          <a:xfrm>
            <a:off x="431232" y="3191050"/>
            <a:ext cx="1120671" cy="163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9">
            <a:alphaModFix/>
          </a:blip>
          <a:srcRect b="826" l="0" r="0" t="826"/>
          <a:stretch/>
        </p:blipFill>
        <p:spPr>
          <a:xfrm>
            <a:off x="5001007" y="938375"/>
            <a:ext cx="1120671" cy="163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10">
            <a:alphaModFix/>
          </a:blip>
          <a:srcRect b="816" l="0" r="0" t="806"/>
          <a:stretch/>
        </p:blipFill>
        <p:spPr>
          <a:xfrm>
            <a:off x="5001007" y="3191050"/>
            <a:ext cx="1120670" cy="1633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8"/>
          <p:cNvCxnSpPr/>
          <p:nvPr/>
        </p:nvCxnSpPr>
        <p:spPr>
          <a:xfrm>
            <a:off x="4584645" y="826700"/>
            <a:ext cx="0" cy="419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0" l="0" r="0" t="8634"/>
          <a:stretch/>
        </p:blipFill>
        <p:spPr>
          <a:xfrm>
            <a:off x="454275" y="546175"/>
            <a:ext cx="8235450" cy="418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328017" y="437573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Veremos </a:t>
            </a:r>
            <a:r>
              <a:rPr lang="es-419"/>
              <a:t>cómo</a:t>
            </a:r>
            <a:r>
              <a:rPr lang="es-419"/>
              <a:t> afecta esto a nuestro modelo …</a:t>
            </a:r>
            <a:endParaRPr/>
          </a:p>
        </p:txBody>
      </p:sp>
      <p:sp>
        <p:nvSpPr>
          <p:cNvPr id="239" name="Google Shape;239;p29"/>
          <p:cNvSpPr txBox="1"/>
          <p:nvPr>
            <p:ph idx="4294967295" type="title"/>
          </p:nvPr>
        </p:nvSpPr>
        <p:spPr>
          <a:xfrm>
            <a:off x="634800" y="832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Otras no</a:t>
            </a:r>
            <a:r>
              <a:rPr lang="es-419"/>
              <a:t>: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62535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❏"/>
            </a:pPr>
            <a:r>
              <a:rPr lang="es-419"/>
              <a:t>Modelo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/>
        </p:nvSpPr>
        <p:spPr>
          <a:xfrm>
            <a:off x="1165325" y="459525"/>
            <a:ext cx="632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Raleway"/>
                <a:ea typeface="Raleway"/>
                <a:cs typeface="Raleway"/>
                <a:sym typeface="Raleway"/>
              </a:rPr>
              <a:t>¿Cómo clasificar documentos?  </a:t>
            </a:r>
            <a:r>
              <a:rPr lang="es-419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s-419" sz="1800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Multinomial  Naive Bayes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1484175" y="1194025"/>
            <a:ext cx="511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CASO BINARIO: ¿La película le pareció buena o mala?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2021975" y="1771525"/>
            <a:ext cx="39627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Criterio elegido:      &gt; 5 : </a:t>
            </a:r>
            <a:r>
              <a:rPr lang="es-41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OPINIÓN</a:t>
            </a:r>
            <a:r>
              <a:rPr lang="es-41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POSITIVA (1)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              &lt;=5 : OPINIÓN NEGATIVA (0)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2" name="Google Shape;252;p31"/>
          <p:cNvGraphicFramePr/>
          <p:nvPr/>
        </p:nvGraphicFramePr>
        <p:xfrm>
          <a:off x="589700" y="253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{531188A9-CCFF-499B-975E-605BF2582C0F}</a:tableStyleId>
              </a:tblPr>
              <a:tblGrid>
                <a:gridCol w="1418150"/>
                <a:gridCol w="4797925"/>
                <a:gridCol w="900475"/>
                <a:gridCol w="9004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Review user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Text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Rating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Opinion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hater_123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The movie was bad, really bad. One of the lamest of this lame year.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Average_Joe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Amazing movie ! Still amazed at how good it was.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" name="Google Shape;253;p31"/>
          <p:cNvSpPr txBox="1"/>
          <p:nvPr/>
        </p:nvSpPr>
        <p:spPr>
          <a:xfrm>
            <a:off x="735175" y="4264750"/>
            <a:ext cx="32232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Resultados:   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27720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reviews positivas       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		    13888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reviews negativas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4229100" y="4354200"/>
            <a:ext cx="21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Clases desbalanceadas 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5" name="Google Shape;255;p31"/>
          <p:cNvGraphicFramePr/>
          <p:nvPr/>
        </p:nvGraphicFramePr>
        <p:xfrm>
          <a:off x="6426550" y="105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{531188A9-CCFF-499B-975E-605BF2582C0F}</a:tableStyleId>
              </a:tblPr>
              <a:tblGrid>
                <a:gridCol w="1219075"/>
                <a:gridCol w="12190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Cantidad de reviews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Cantidad de tweets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41608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7746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62535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❏"/>
            </a:pPr>
            <a:r>
              <a:rPr lang="es-419"/>
              <a:t>Introducción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/>
        </p:nvSpPr>
        <p:spPr>
          <a:xfrm>
            <a:off x="2333050" y="230925"/>
            <a:ext cx="534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Limpieza de texto, lematización y remoción de Stop Words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61" name="Google Shape;261;p32"/>
          <p:cNvGraphicFramePr/>
          <p:nvPr/>
        </p:nvGraphicFramePr>
        <p:xfrm>
          <a:off x="343975" y="91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{531188A9-CCFF-499B-975E-605BF2582C0F}</a:tableStyleId>
              </a:tblPr>
              <a:tblGrid>
                <a:gridCol w="1477850"/>
                <a:gridCol w="2445950"/>
                <a:gridCol w="2307825"/>
                <a:gridCol w="2307825"/>
              </a:tblGrid>
              <a:tr h="5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Review user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Text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Clean_text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Clean_text_lemma_sin_sw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hater_123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The movie was bad, really bad. One of the lamest of this lame year.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</a:t>
                      </a:r>
                      <a:r>
                        <a:rPr lang="es-419"/>
                        <a:t>he movie was bad really bad one of the lamest of this lame year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movie bad really bad lame lame year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Average_Joe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Amazing movie ! Still amazed at how good it was.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r>
                        <a:rPr lang="es-419"/>
                        <a:t>mazing movie still amazed at how good it was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r>
                        <a:rPr lang="es-419"/>
                        <a:t>mazing movie amazing  good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9" cy="42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1423325" y="227275"/>
            <a:ext cx="15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Wordcloud IMDb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6147725" y="227275"/>
            <a:ext cx="17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Wordcloud Twitter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34"/>
          <p:cNvGraphicFramePr/>
          <p:nvPr/>
        </p:nvGraphicFramePr>
        <p:xfrm>
          <a:off x="786275" y="89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{531188A9-CCFF-499B-975E-605BF2582C0F}</a:tableStyleId>
              </a:tblPr>
              <a:tblGrid>
                <a:gridCol w="1318275"/>
                <a:gridCol w="1243875"/>
                <a:gridCol w="1281075"/>
                <a:gridCol w="1281075"/>
                <a:gridCol w="1281075"/>
                <a:gridCol w="12810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Review user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Amazing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Bad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Good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Lame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Opinion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hater_123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0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0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0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Average_Joe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0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0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</a:t>
                      </a:r>
                      <a:endParaRPr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4" name="Google Shape;274;p34"/>
          <p:cNvSpPr txBox="1"/>
          <p:nvPr/>
        </p:nvSpPr>
        <p:spPr>
          <a:xfrm>
            <a:off x="1141925" y="209825"/>
            <a:ext cx="273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Hipótesis de bag of words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3984475" y="257975"/>
            <a:ext cx="1026000" cy="3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 txBox="1"/>
          <p:nvPr/>
        </p:nvSpPr>
        <p:spPr>
          <a:xfrm>
            <a:off x="5119669" y="209825"/>
            <a:ext cx="223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It ain’t that naive !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400" y="2110425"/>
            <a:ext cx="6357300" cy="29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-1550" y="596075"/>
            <a:ext cx="137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Lato"/>
                <a:ea typeface="Lato"/>
                <a:cs typeface="Lato"/>
                <a:sym typeface="Lato"/>
              </a:rPr>
              <a:t>Matriz de frecuencia: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/>
        </p:nvSpPr>
        <p:spPr>
          <a:xfrm>
            <a:off x="2398325" y="548225"/>
            <a:ext cx="384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Naive Bayes para clasificar reviews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798125" y="1257650"/>
            <a:ext cx="6764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P(Positiva | review_hater_123) </a:t>
            </a:r>
            <a:r>
              <a:rPr lang="es-419" sz="145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∝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P(Positiva)xP(Positiva|Bad)xP(Positiva|Lame)= </a:t>
            </a:r>
            <a:r>
              <a:rPr lang="es-419" sz="145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baja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798125" y="1638650"/>
            <a:ext cx="7276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P(Negativa | review_hater_123) </a:t>
            </a:r>
            <a:r>
              <a:rPr lang="es-419" sz="145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∝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P(Negativa)xP(Negativa|Bad)xP(Negativa|Lame) =</a:t>
            </a:r>
            <a:r>
              <a:rPr lang="es-419" sz="145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alta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798125" y="2019650"/>
            <a:ext cx="7276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P(Positiva | Average_Joe) </a:t>
            </a:r>
            <a:r>
              <a:rPr lang="es-419" sz="145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∝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P(Positiva)xP(Positiva|Amazing)xP(Positiva|Good)= </a:t>
            </a:r>
            <a:r>
              <a:rPr lang="es-419" sz="145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alta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798125" y="2400650"/>
            <a:ext cx="7276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P(Negativa | Average_Joe) </a:t>
            </a:r>
            <a:r>
              <a:rPr lang="es-419" sz="145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∝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P(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Negativa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)xP(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Negativa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|Amazing)xP(Negativa|Good) =</a:t>
            </a:r>
            <a:r>
              <a:rPr lang="es-419" sz="145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baja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874325" y="3353750"/>
            <a:ext cx="7425000" cy="67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Clasificamos reviews usando las probabilidades de que las palabras usadas en la review estén en una categoría (Opinión positiva) o en la otra (Opinión negativa).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/>
        </p:nvSpPr>
        <p:spPr>
          <a:xfrm>
            <a:off x="1226175" y="370850"/>
            <a:ext cx="609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Caso Naive Bayes multiclase: Predicción de ratings de tweets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1465175" y="1117825"/>
            <a:ext cx="514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Lato"/>
                <a:ea typeface="Lato"/>
                <a:cs typeface="Lato"/>
                <a:sym typeface="Lato"/>
              </a:rPr>
              <a:t>CASO MULTICLASE: ¿Qué rating le da a la película?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2021975" y="1771525"/>
            <a:ext cx="3962700" cy="126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Criterio elegido:      (1, 2)  =&gt;    (1)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		                (3, 4) =&gt;     (2)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(5, 6) =&gt;     (3)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   (7, 8) =&gt;     (4)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   (9, 10) =&gt;  (5)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96" name="Google Shape;296;p36"/>
          <p:cNvGraphicFramePr/>
          <p:nvPr/>
        </p:nvGraphicFramePr>
        <p:xfrm>
          <a:off x="513500" y="32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{531188A9-CCFF-499B-975E-605BF2582C0F}</a:tableStyleId>
              </a:tblPr>
              <a:tblGrid>
                <a:gridCol w="1498725"/>
                <a:gridCol w="4261025"/>
                <a:gridCol w="971050"/>
                <a:gridCol w="10887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Review user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Text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Rating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New_rating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hater_123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The movie was bad, really bad. One of the lamest of this lame year.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Average_Joe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Amazing movie ! Still amazed at how good it was.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62535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❏"/>
            </a:pPr>
            <a:r>
              <a:rPr lang="es-419"/>
              <a:t>Resultados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/>
        </p:nvSpPr>
        <p:spPr>
          <a:xfrm>
            <a:off x="2630575" y="135750"/>
            <a:ext cx="3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Resultado Naive Bayes Multinomial </a:t>
            </a:r>
            <a:r>
              <a:rPr b="1" lang="es-419">
                <a:latin typeface="Lato"/>
                <a:ea typeface="Lato"/>
                <a:cs typeface="Lato"/>
                <a:sym typeface="Lato"/>
              </a:rPr>
              <a:t>caso binario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50" y="571075"/>
            <a:ext cx="3032050" cy="21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 txBox="1"/>
          <p:nvPr/>
        </p:nvSpPr>
        <p:spPr>
          <a:xfrm>
            <a:off x="4280875" y="137857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4280875" y="168337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3976850" y="947625"/>
            <a:ext cx="4643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Naive Bayes entrenado sin stopwords, lematizado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Best Alpha = 0.73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ROC AUC Train score= 0.9546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ROC AUC Test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score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= 0.9118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 rotWithShape="1">
          <a:blip r:embed="rId4">
            <a:alphaModFix/>
          </a:blip>
          <a:srcRect b="2874" l="0" r="0" t="2865"/>
          <a:stretch/>
        </p:blipFill>
        <p:spPr>
          <a:xfrm>
            <a:off x="192900" y="2921775"/>
            <a:ext cx="3088300" cy="20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3976850" y="3446738"/>
            <a:ext cx="464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Naive Bayes entrenado con stopwords, lematizado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Best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Alpha = 0.58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ROC AUC Train score = 0.9574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ROC AUC Test score =</a:t>
            </a:r>
            <a:r>
              <a:rPr b="1" lang="es-419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s-419" u="sng">
                <a:latin typeface="Lato"/>
                <a:ea typeface="Lato"/>
                <a:cs typeface="Lato"/>
                <a:sym typeface="Lato"/>
              </a:rPr>
              <a:t>0.9213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/>
        </p:nvSpPr>
        <p:spPr>
          <a:xfrm>
            <a:off x="2250150" y="-7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¿Se parecen las opiniones de Twitter a las de IMDb?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4475"/>
            <a:ext cx="3453425" cy="15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400" y="1837850"/>
            <a:ext cx="3499025" cy="16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493979"/>
            <a:ext cx="3453425" cy="16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2975" y="284475"/>
            <a:ext cx="3453425" cy="15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8575" y="1837850"/>
            <a:ext cx="3453425" cy="16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8575" y="3507550"/>
            <a:ext cx="3453425" cy="15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/>
        </p:nvSpPr>
        <p:spPr>
          <a:xfrm>
            <a:off x="2325775" y="211950"/>
            <a:ext cx="42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Resultado Naive Bayes Multinomial </a:t>
            </a:r>
            <a:r>
              <a:rPr b="1" lang="es-419">
                <a:latin typeface="Lato"/>
                <a:ea typeface="Lato"/>
                <a:cs typeface="Lato"/>
                <a:sym typeface="Lato"/>
              </a:rPr>
              <a:t>caso multiclase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480900" y="716000"/>
            <a:ext cx="409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Naive Bayes entrenado </a:t>
            </a:r>
            <a:r>
              <a:rPr b="1" lang="es-419">
                <a:latin typeface="Lato"/>
                <a:ea typeface="Lato"/>
                <a:cs typeface="Lato"/>
                <a:sym typeface="Lato"/>
              </a:rPr>
              <a:t>sin stopwords,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lematizado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Best Alpha =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0.39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ROC AUC Train score = 0.9313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ROC AUC Test score = 0.8024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050" y="2781625"/>
            <a:ext cx="2826628" cy="20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678" y="2781625"/>
            <a:ext cx="2826628" cy="20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/>
          <p:nvPr/>
        </p:nvSpPr>
        <p:spPr>
          <a:xfrm rot="2076683">
            <a:off x="4150409" y="2261608"/>
            <a:ext cx="1635190" cy="783727"/>
          </a:xfrm>
          <a:prstGeom prst="rightArrow">
            <a:avLst>
              <a:gd fmla="val 50000" name="adj1"/>
              <a:gd fmla="val 533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>
                <a:solidFill>
                  <a:schemeClr val="lt1"/>
                </a:solidFill>
              </a:rPr>
              <a:t>qué negativos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4666451" y="716023"/>
            <a:ext cx="430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Naive Bayes entrenado </a:t>
            </a:r>
            <a:r>
              <a:rPr b="1" lang="es-419">
                <a:latin typeface="Lato"/>
                <a:ea typeface="Lato"/>
                <a:cs typeface="Lato"/>
                <a:sym typeface="Lato"/>
              </a:rPr>
              <a:t>con stopwords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, lematizado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Best Alpha = 0.45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ROC AUC Train score = 0.932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ROC AUC Test score =  </a:t>
            </a:r>
            <a:r>
              <a:rPr b="1" lang="es-419" u="sng">
                <a:latin typeface="Lato"/>
                <a:ea typeface="Lato"/>
                <a:cs typeface="Lato"/>
                <a:sym typeface="Lato"/>
              </a:rPr>
              <a:t>0.8039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480900" y="1762725"/>
            <a:ext cx="70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Entonces usamos el entrenado </a:t>
            </a:r>
            <a:r>
              <a:rPr b="1" i="1" lang="es-419" u="sng">
                <a:latin typeface="Lato"/>
                <a:ea typeface="Lato"/>
                <a:cs typeface="Lato"/>
                <a:sym typeface="Lato"/>
              </a:rPr>
              <a:t>con</a:t>
            </a:r>
            <a:r>
              <a:rPr b="1" i="1" lang="es-419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stopwords para predecir puntajes a los tweets: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/>
        </p:nvSpPr>
        <p:spPr>
          <a:xfrm>
            <a:off x="444625" y="363643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¿Se parecen los ratings de Twitter a los de IMDb?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00" y="763850"/>
            <a:ext cx="2436375" cy="186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475" y="763845"/>
            <a:ext cx="2436375" cy="186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100" y="2801075"/>
            <a:ext cx="2436375" cy="186384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/>
          <p:nvPr/>
        </p:nvSpPr>
        <p:spPr>
          <a:xfrm>
            <a:off x="5393300" y="1022300"/>
            <a:ext cx="3554100" cy="3939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6475" y="2801070"/>
            <a:ext cx="2436375" cy="18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/>
        </p:nvSpPr>
        <p:spPr>
          <a:xfrm>
            <a:off x="4572000" y="363650"/>
            <a:ext cx="43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Si! Pero sucede cuando las reviews son muy positivas, ó muy negativas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5505200" y="1010946"/>
            <a:ext cx="313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Las que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tenían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figuras que coincidían en el análisis de sentimientos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7">
            <a:alphaModFix/>
          </a:blip>
          <a:srcRect b="10344" l="3571" r="41317" t="13144"/>
          <a:stretch/>
        </p:blipFill>
        <p:spPr>
          <a:xfrm>
            <a:off x="6585018" y="1569775"/>
            <a:ext cx="2001645" cy="15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7663" y="1731394"/>
            <a:ext cx="840222" cy="122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 rotWithShape="1">
          <a:blip r:embed="rId9">
            <a:alphaModFix/>
          </a:blip>
          <a:srcRect b="8737" l="2511" r="40006" t="11466"/>
          <a:stretch/>
        </p:blipFill>
        <p:spPr>
          <a:xfrm>
            <a:off x="6561472" y="3179503"/>
            <a:ext cx="2081660" cy="16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 rotWithShape="1">
          <a:blip r:embed="rId10">
            <a:alphaModFix/>
          </a:blip>
          <a:srcRect b="826" l="0" r="0" t="826"/>
          <a:stretch/>
        </p:blipFill>
        <p:spPr>
          <a:xfrm>
            <a:off x="5687664" y="3347582"/>
            <a:ext cx="873811" cy="1273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/>
        </p:nvSpPr>
        <p:spPr>
          <a:xfrm>
            <a:off x="479900" y="4183700"/>
            <a:ext cx="76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>
                <a:latin typeface="Lato"/>
                <a:ea typeface="Lato"/>
                <a:cs typeface="Lato"/>
                <a:sym typeface="Lato"/>
              </a:rPr>
              <a:t>IMDb</a:t>
            </a:r>
            <a:r>
              <a:rPr i="1" lang="es-419">
                <a:latin typeface="Lato"/>
                <a:ea typeface="Lato"/>
                <a:cs typeface="Lato"/>
                <a:sym typeface="Lato"/>
              </a:rPr>
              <a:t>. Internet Movie Database.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Base de datos de películas, series, programas, etc.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>
                <a:latin typeface="Lato"/>
                <a:ea typeface="Lato"/>
                <a:cs typeface="Lato"/>
                <a:sym typeface="Lato"/>
              </a:rPr>
              <a:t>Twitter</a:t>
            </a:r>
            <a:r>
              <a:rPr i="1" lang="es-419"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Servicio de microblogueo.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62150" y="1419600"/>
            <a:ext cx="8219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¿Opinan distinto las personas que se toman el tiempo de realizar una Review en IMDb de los que opinan en Twitter? ¿Son distintos estos "cinéfilos" del twittero común y corriente?</a:t>
            </a:r>
            <a:endParaRPr sz="2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/>
        </p:nvSpPr>
        <p:spPr>
          <a:xfrm>
            <a:off x="444625" y="363643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¿Se parecen los ratings de Twitter a los de IMDb?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100" y="763850"/>
            <a:ext cx="2436375" cy="186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6475" y="763845"/>
            <a:ext cx="2436375" cy="186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100" y="2801075"/>
            <a:ext cx="2436375" cy="186384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/>
          <p:nvPr/>
        </p:nvSpPr>
        <p:spPr>
          <a:xfrm>
            <a:off x="5393300" y="1022300"/>
            <a:ext cx="3554100" cy="3939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6475" y="2801070"/>
            <a:ext cx="2436375" cy="18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/>
          <p:nvPr/>
        </p:nvSpPr>
        <p:spPr>
          <a:xfrm>
            <a:off x="4375425" y="363650"/>
            <a:ext cx="457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Lato"/>
                <a:ea typeface="Lato"/>
                <a:cs typeface="Lato"/>
                <a:sym typeface="Lato"/>
              </a:rPr>
              <a:t>En cuanto la película empieza a tener reviews más uniformes en IMDb, hay opiniones mixtas en Twitter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2"/>
          <p:cNvSpPr txBox="1"/>
          <p:nvPr/>
        </p:nvSpPr>
        <p:spPr>
          <a:xfrm>
            <a:off x="5454850" y="1010950"/>
            <a:ext cx="33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Las que tenían figuras que NO coincidían en el análisis de sentimientos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42"/>
          <p:cNvPicPr preferRelativeResize="0"/>
          <p:nvPr/>
        </p:nvPicPr>
        <p:blipFill rotWithShape="1">
          <a:blip r:embed="rId7">
            <a:alphaModFix/>
          </a:blip>
          <a:srcRect b="9103" l="2417" r="39601" t="10407"/>
          <a:stretch/>
        </p:blipFill>
        <p:spPr>
          <a:xfrm>
            <a:off x="6585018" y="1569775"/>
            <a:ext cx="2001645" cy="15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 rotWithShape="1">
          <a:blip r:embed="rId8">
            <a:alphaModFix/>
          </a:blip>
          <a:srcRect b="787" l="0" r="0" t="787"/>
          <a:stretch/>
        </p:blipFill>
        <p:spPr>
          <a:xfrm>
            <a:off x="5687663" y="1731394"/>
            <a:ext cx="840221" cy="122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 rotWithShape="1">
          <a:blip r:embed="rId9">
            <a:alphaModFix/>
          </a:blip>
          <a:srcRect b="8325" l="691" r="40736" t="10366"/>
          <a:stretch/>
        </p:blipFill>
        <p:spPr>
          <a:xfrm>
            <a:off x="6561472" y="3179503"/>
            <a:ext cx="2081660" cy="16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 rotWithShape="1">
          <a:blip r:embed="rId10">
            <a:alphaModFix/>
          </a:blip>
          <a:srcRect b="816" l="0" r="0" t="806"/>
          <a:stretch/>
        </p:blipFill>
        <p:spPr>
          <a:xfrm>
            <a:off x="5687664" y="3347582"/>
            <a:ext cx="873811" cy="127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625353" y="6539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❏"/>
            </a:pPr>
            <a:r>
              <a:rPr lang="es-419"/>
              <a:t>Conclusiones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/>
        </p:nvSpPr>
        <p:spPr>
          <a:xfrm>
            <a:off x="288000" y="1555800"/>
            <a:ext cx="856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Modelo binario: AUC score </a:t>
            </a:r>
            <a:r>
              <a:rPr b="1" lang="es-419" sz="2000">
                <a:latin typeface="Raleway"/>
                <a:ea typeface="Raleway"/>
                <a:cs typeface="Raleway"/>
                <a:sym typeface="Raleway"/>
              </a:rPr>
              <a:t>0.92</a:t>
            </a: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. Modelo multiclase: AUC score </a:t>
            </a:r>
            <a:r>
              <a:rPr b="1" lang="es-419" sz="2000">
                <a:latin typeface="Raleway"/>
                <a:ea typeface="Raleway"/>
                <a:cs typeface="Raleway"/>
                <a:sym typeface="Raleway"/>
              </a:rPr>
              <a:t>0.80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/>
        </p:nvSpPr>
        <p:spPr>
          <a:xfrm>
            <a:off x="288000" y="1555800"/>
            <a:ext cx="856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Modelo binario: AUC score </a:t>
            </a:r>
            <a:r>
              <a:rPr b="1" lang="es-419" sz="2000">
                <a:latin typeface="Raleway"/>
                <a:ea typeface="Raleway"/>
                <a:cs typeface="Raleway"/>
                <a:sym typeface="Raleway"/>
              </a:rPr>
              <a:t>0.92</a:t>
            </a: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. Modelo multiclase: AUC score </a:t>
            </a:r>
            <a:r>
              <a:rPr b="1" lang="es-419" sz="2000">
                <a:latin typeface="Raleway"/>
                <a:ea typeface="Raleway"/>
                <a:cs typeface="Raleway"/>
                <a:sym typeface="Raleway"/>
              </a:rPr>
              <a:t>0.80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Reviews desbalanceadas en general. Muchas reviews positivas, quizá mejoraría el modelo teniendo más negativas.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/>
        </p:nvSpPr>
        <p:spPr>
          <a:xfrm>
            <a:off x="288000" y="1555800"/>
            <a:ext cx="856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Modelo binario: AUC score </a:t>
            </a:r>
            <a:r>
              <a:rPr b="1" lang="es-419" sz="2000">
                <a:latin typeface="Raleway"/>
                <a:ea typeface="Raleway"/>
                <a:cs typeface="Raleway"/>
                <a:sym typeface="Raleway"/>
              </a:rPr>
              <a:t>0.92</a:t>
            </a: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. Modelo multiclase: AUC score </a:t>
            </a:r>
            <a:r>
              <a:rPr b="1" lang="es-419" sz="2000">
                <a:latin typeface="Raleway"/>
                <a:ea typeface="Raleway"/>
                <a:cs typeface="Raleway"/>
                <a:sym typeface="Raleway"/>
              </a:rPr>
              <a:t>0.80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Reviews desbalanceadas en general. Muchas reviews positivas, quizá mejoraría el modelo teniendo más negativas.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s-419" sz="2000">
                <a:latin typeface="Raleway"/>
                <a:ea typeface="Raleway"/>
                <a:cs typeface="Raleway"/>
                <a:sym typeface="Raleway"/>
              </a:rPr>
              <a:t>Distribuciones de ratings en IMDb y predicciones en Twitter tienen comportamientos similares en general. Lo mismo con el análisis de sentimientos.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</a:t>
            </a:r>
            <a:endParaRPr/>
          </a:p>
        </p:txBody>
      </p:sp>
      <p:sp>
        <p:nvSpPr>
          <p:cNvPr id="100" name="Google Shape;100;p17"/>
          <p:cNvSpPr txBox="1"/>
          <p:nvPr>
            <p:ph idx="4294967295" type="body"/>
          </p:nvPr>
        </p:nvSpPr>
        <p:spPr>
          <a:xfrm>
            <a:off x="303300" y="1184475"/>
            <a:ext cx="88407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Modelo para </a:t>
            </a:r>
            <a:r>
              <a:rPr b="1" lang="es-419">
                <a:solidFill>
                  <a:schemeClr val="dk1"/>
                </a:solidFill>
              </a:rPr>
              <a:t>clasificación de texto</a:t>
            </a:r>
            <a:r>
              <a:rPr lang="es-419">
                <a:solidFill>
                  <a:schemeClr val="dk1"/>
                </a:solidFill>
              </a:rPr>
              <a:t> con Multinomial Naive Bayes (ratings del 1-5) y binario (valoración positiva/negativa) entrenado con la base de datos de IMDb.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</a:t>
            </a:r>
            <a:endParaRPr/>
          </a:p>
        </p:txBody>
      </p:sp>
      <p:sp>
        <p:nvSpPr>
          <p:cNvPr id="106" name="Google Shape;106;p18"/>
          <p:cNvSpPr txBox="1"/>
          <p:nvPr>
            <p:ph idx="4294967295" type="body"/>
          </p:nvPr>
        </p:nvSpPr>
        <p:spPr>
          <a:xfrm>
            <a:off x="303300" y="1184475"/>
            <a:ext cx="88407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Modelo para </a:t>
            </a:r>
            <a:r>
              <a:rPr b="1" lang="es-419">
                <a:solidFill>
                  <a:schemeClr val="dk1"/>
                </a:solidFill>
              </a:rPr>
              <a:t>clasificación de texto</a:t>
            </a:r>
            <a:r>
              <a:rPr lang="es-419">
                <a:solidFill>
                  <a:schemeClr val="dk1"/>
                </a:solidFill>
              </a:rPr>
              <a:t> con Multinomial Naive Bayes (ratings del 1-5) y binario (valoración positiva/negativa) entrenado con la base de datos de IMDb.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 el modelo, </a:t>
            </a:r>
            <a:r>
              <a:rPr b="1" lang="es-419"/>
              <a:t>predecir </a:t>
            </a:r>
            <a:r>
              <a:rPr lang="es-419"/>
              <a:t>qué valor se le asignaría a un dado tweet que hable sobre una película.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</a:t>
            </a:r>
            <a:endParaRPr/>
          </a:p>
        </p:txBody>
      </p:sp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303300" y="1184475"/>
            <a:ext cx="88407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Modelo para </a:t>
            </a:r>
            <a:r>
              <a:rPr b="1" lang="es-419">
                <a:solidFill>
                  <a:schemeClr val="dk1"/>
                </a:solidFill>
              </a:rPr>
              <a:t>clasificación de texto</a:t>
            </a:r>
            <a:r>
              <a:rPr lang="es-419">
                <a:solidFill>
                  <a:schemeClr val="dk1"/>
                </a:solidFill>
              </a:rPr>
              <a:t> con Multinomial Naive Bayes (ratings del 1-5) y binario (valoración positiva/negativa) entrenado con la base de datos de IMDb.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 el modelo, </a:t>
            </a:r>
            <a:r>
              <a:rPr b="1" lang="es-419"/>
              <a:t>predecir </a:t>
            </a:r>
            <a:r>
              <a:rPr lang="es-419"/>
              <a:t>qué valor se le asignaría a un dado tweet que hable sobre una película.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Observando </a:t>
            </a:r>
            <a:r>
              <a:rPr lang="es-419">
                <a:solidFill>
                  <a:schemeClr val="dk1"/>
                </a:solidFill>
              </a:rPr>
              <a:t>la proporción </a:t>
            </a:r>
            <a:r>
              <a:rPr lang="es-419"/>
              <a:t>de la </a:t>
            </a:r>
            <a:r>
              <a:rPr b="1" lang="es-419"/>
              <a:t>distribución de ratings</a:t>
            </a:r>
            <a:r>
              <a:rPr lang="es-419"/>
              <a:t> para cada película en ambas bases de datos, se puede observar si el modelo funciona bien o no (o sea, si se tienen opiniones similares en ambas bases).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</a:t>
            </a:r>
            <a:endParaRPr/>
          </a:p>
        </p:txBody>
      </p:sp>
      <p:sp>
        <p:nvSpPr>
          <p:cNvPr id="118" name="Google Shape;118;p20"/>
          <p:cNvSpPr txBox="1"/>
          <p:nvPr>
            <p:ph idx="4294967295" type="body"/>
          </p:nvPr>
        </p:nvSpPr>
        <p:spPr>
          <a:xfrm>
            <a:off x="303300" y="1184475"/>
            <a:ext cx="88407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Modelo para </a:t>
            </a:r>
            <a:r>
              <a:rPr b="1" lang="es-419">
                <a:solidFill>
                  <a:schemeClr val="dk1"/>
                </a:solidFill>
              </a:rPr>
              <a:t>clasificación de texto</a:t>
            </a:r>
            <a:r>
              <a:rPr lang="es-419">
                <a:solidFill>
                  <a:schemeClr val="dk1"/>
                </a:solidFill>
              </a:rPr>
              <a:t> con Multinomial Naive Bayes (ratings del 1-5) y binario (valoración positiva/negativa) entrenado con la base de datos de IMDb.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 el modelo, </a:t>
            </a:r>
            <a:r>
              <a:rPr b="1" lang="es-419"/>
              <a:t>predecir </a:t>
            </a:r>
            <a:r>
              <a:rPr lang="es-419"/>
              <a:t>qué valor se le asignaría a un dado tweet que hable sobre una película.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Observando </a:t>
            </a:r>
            <a:r>
              <a:rPr lang="es-419">
                <a:solidFill>
                  <a:schemeClr val="dk1"/>
                </a:solidFill>
              </a:rPr>
              <a:t>la proporción </a:t>
            </a:r>
            <a:r>
              <a:rPr lang="es-419"/>
              <a:t>de la </a:t>
            </a:r>
            <a:r>
              <a:rPr b="1" lang="es-419"/>
              <a:t>distribución de ratings</a:t>
            </a:r>
            <a:r>
              <a:rPr lang="es-419"/>
              <a:t> para cada película en ambas bases de datos, se puede observar si el modelo funciona bien o no (o sea, si se tienen opiniones similares en ambas bases).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>
                <a:solidFill>
                  <a:schemeClr val="dk1"/>
                </a:solidFill>
              </a:rPr>
              <a:t>Análisis de sentimientos</a:t>
            </a:r>
            <a:r>
              <a:rPr lang="es-419">
                <a:solidFill>
                  <a:schemeClr val="dk1"/>
                </a:solidFill>
              </a:rPr>
              <a:t> de algunas películas, comparando ambas bases de datos.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625350" y="654000"/>
            <a:ext cx="70998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❏"/>
            </a:pPr>
            <a:r>
              <a:rPr lang="es-419"/>
              <a:t>¿Cómo se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obtuvieron los datos?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4C62CC"/>
      </a:dk1>
      <a:lt1>
        <a:srgbClr val="FFFFFF"/>
      </a:lt1>
      <a:dk2>
        <a:srgbClr val="4C62CC"/>
      </a:dk2>
      <a:lt2>
        <a:srgbClr val="2C2C2C"/>
      </a:lt2>
      <a:accent1>
        <a:srgbClr val="16019B"/>
      </a:accent1>
      <a:accent2>
        <a:srgbClr val="274CC7"/>
      </a:accent2>
      <a:accent3>
        <a:srgbClr val="0064E8"/>
      </a:accent3>
      <a:accent4>
        <a:srgbClr val="518AB9"/>
      </a:accent4>
      <a:accent5>
        <a:srgbClr val="9A15C4"/>
      </a:accent5>
      <a:accent6>
        <a:srgbClr val="9474C4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